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1" r:id="rId10"/>
    <p:sldId id="269" r:id="rId11"/>
    <p:sldId id="270" r:id="rId12"/>
    <p:sldId id="262" r:id="rId13"/>
    <p:sldId id="271" r:id="rId14"/>
    <p:sldId id="272" r:id="rId15"/>
    <p:sldId id="273" r:id="rId16"/>
    <p:sldId id="263" r:id="rId17"/>
    <p:sldId id="274" r:id="rId18"/>
    <p:sldId id="275" r:id="rId19"/>
    <p:sldId id="268" r:id="rId20"/>
    <p:sldId id="278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10" autoAdjust="0"/>
  </p:normalViewPr>
  <p:slideViewPr>
    <p:cSldViewPr>
      <p:cViewPr>
        <p:scale>
          <a:sx n="78" d="100"/>
          <a:sy n="78" d="100"/>
        </p:scale>
        <p:origin x="-7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73423-EDC4-4748-813A-BC5CF7013CEA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1EB5B-FE7B-4DA9-842E-FE7CFBDF8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975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11EB5B-FE7B-4DA9-842E-FE7CFBDF85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944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11EB5B-FE7B-4DA9-842E-FE7CFBDF85C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797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9C9FD956-74E6-4CAF-8F7D-E8E832991FCE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A651-3489-424F-BDB5-441E0A099AC0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D7B8-75B5-4784-9F87-720DBD7294B2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0D20B-BC9A-4BE9-8EDA-78C3B405858B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91C55-E6E4-48AC-B2B6-65E5BE7DB374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A9ABA-D082-4D84-8D42-551033224336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61253E1-A0AB-4982-B6E4-F5F6396C9289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31028C5-1AB8-4619-9280-D30C7429A5E5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124F4-3106-4239-B0FE-D47A2DC1B089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2383-6DFE-4D3D-80DA-D0ECB8B7C2CA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AE98-D419-462A-BD2C-587EE4C36582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535BBE1-DB33-47E5-B056-8AE03594AEEA}" type="datetime1">
              <a:rPr lang="en-US" smtClean="0"/>
              <a:pPr/>
              <a:t>2/22/2014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79C430A0-0D9C-4230-A85A-CA4F4BAA0A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TerraFly</a:t>
            </a:r>
            <a:r>
              <a:rPr lang="en-US" dirty="0" smtClean="0"/>
              <a:t> </a:t>
            </a:r>
            <a:r>
              <a:rPr lang="en-US" dirty="0" err="1" smtClean="0"/>
              <a:t>GeoHealth</a:t>
            </a:r>
            <a:r>
              <a:rPr lang="en-US" dirty="0" smtClean="0"/>
              <a:t> Public Health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5486400" cy="2881862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Huibo</a:t>
            </a:r>
            <a:r>
              <a:rPr lang="en-US" dirty="0" smtClean="0"/>
              <a:t> Wang </a:t>
            </a:r>
          </a:p>
          <a:p>
            <a:r>
              <a:rPr lang="en-US" dirty="0" smtClean="0"/>
              <a:t>Yun Lu</a:t>
            </a:r>
          </a:p>
          <a:p>
            <a:r>
              <a:rPr lang="en-US" dirty="0" err="1" smtClean="0"/>
              <a:t>Yudong</a:t>
            </a:r>
            <a:r>
              <a:rPr lang="en-US" dirty="0" smtClean="0"/>
              <a:t> </a:t>
            </a:r>
            <a:r>
              <a:rPr lang="en-US" dirty="0" err="1" smtClean="0"/>
              <a:t>Guang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Erik </a:t>
            </a:r>
            <a:r>
              <a:rPr lang="en-US" dirty="0" err="1" smtClean="0"/>
              <a:t>Edrosa</a:t>
            </a:r>
            <a:endParaRPr lang="en-US" dirty="0" smtClean="0"/>
          </a:p>
          <a:p>
            <a:r>
              <a:rPr lang="en-US" dirty="0" err="1" smtClean="0"/>
              <a:t>Mingjin</a:t>
            </a:r>
            <a:r>
              <a:rPr lang="en-US" dirty="0" smtClean="0"/>
              <a:t> Zhang</a:t>
            </a:r>
          </a:p>
          <a:p>
            <a:r>
              <a:rPr lang="en-US" dirty="0" smtClean="0"/>
              <a:t>Raul </a:t>
            </a:r>
            <a:r>
              <a:rPr lang="en-US" dirty="0" err="1" smtClean="0"/>
              <a:t>Camarca</a:t>
            </a:r>
            <a:endParaRPr lang="en-US" dirty="0"/>
          </a:p>
          <a:p>
            <a:r>
              <a:rPr lang="en-US" dirty="0" smtClean="0"/>
              <a:t>Yelena </a:t>
            </a:r>
            <a:r>
              <a:rPr lang="en-US" dirty="0" err="1" smtClean="0"/>
              <a:t>Yesha</a:t>
            </a:r>
            <a:endParaRPr lang="en-US" dirty="0" smtClean="0"/>
          </a:p>
          <a:p>
            <a:r>
              <a:rPr lang="en-US" dirty="0" err="1" smtClean="0"/>
              <a:t>Tajana</a:t>
            </a:r>
            <a:r>
              <a:rPr lang="en-US" dirty="0" smtClean="0"/>
              <a:t> </a:t>
            </a:r>
            <a:r>
              <a:rPr lang="en-US" dirty="0" err="1" smtClean="0"/>
              <a:t>Lucic</a:t>
            </a:r>
            <a:r>
              <a:rPr lang="en-US" dirty="0" smtClean="0"/>
              <a:t> </a:t>
            </a:r>
          </a:p>
          <a:p>
            <a:r>
              <a:rPr lang="en-US" dirty="0" smtClean="0"/>
              <a:t>Naphtali </a:t>
            </a:r>
            <a:r>
              <a:rPr lang="en-US" dirty="0" err="1" smtClean="0"/>
              <a:t>Rishe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© 2014 Florida International University and TerraFly.com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933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</a:t>
            </a:r>
            <a:r>
              <a:rPr lang="en-US" dirty="0"/>
              <a:t>map tool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" y="2025387"/>
            <a:ext cx="8658225" cy="480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777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SMR map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4560"/>
            <a:ext cx="8332470" cy="462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836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</a:p>
          <a:p>
            <a:pPr lvl="1"/>
            <a:r>
              <a:rPr lang="en-US" dirty="0" smtClean="0"/>
              <a:t>Abnormal aggregations of disease cases in the same period and place.</a:t>
            </a:r>
          </a:p>
          <a:p>
            <a:pPr lvl="1"/>
            <a:r>
              <a:rPr lang="en-US" dirty="0" smtClean="0"/>
              <a:t>Help in understanding disease spread mechanisms and control the spread of infectious disease</a:t>
            </a:r>
          </a:p>
          <a:p>
            <a:pPr lvl="1"/>
            <a:r>
              <a:rPr lang="en-US" dirty="0" smtClean="0"/>
              <a:t>Disease cluster</a:t>
            </a:r>
          </a:p>
          <a:p>
            <a:pPr lvl="1"/>
            <a:r>
              <a:rPr lang="en-US" dirty="0" err="1" smtClean="0"/>
              <a:t>HotSpot</a:t>
            </a:r>
            <a:r>
              <a:rPr lang="en-US" dirty="0" smtClean="0"/>
              <a:t> Analysis</a:t>
            </a:r>
          </a:p>
          <a:p>
            <a:pPr lvl="1"/>
            <a:r>
              <a:rPr lang="en-US" dirty="0" smtClean="0"/>
              <a:t>Cluster and Outlier Analysis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974054"/>
            <a:ext cx="4038600" cy="30768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190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 Spatial Cluster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4560"/>
            <a:ext cx="8341043" cy="463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238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HotSpot</a:t>
            </a:r>
            <a:r>
              <a:rPr lang="en-US" dirty="0"/>
              <a:t> Analysis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94560"/>
            <a:ext cx="8323898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8313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and Outlier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4560"/>
            <a:ext cx="8341043" cy="460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289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Estimate the relationships between disease data and secondary data.</a:t>
            </a:r>
          </a:p>
          <a:p>
            <a:pPr lvl="2"/>
            <a:r>
              <a:rPr lang="en-US" dirty="0" smtClean="0"/>
              <a:t>Example: Socio-economic data</a:t>
            </a:r>
          </a:p>
          <a:p>
            <a:pPr lvl="1"/>
            <a:r>
              <a:rPr lang="en-US" dirty="0" smtClean="0"/>
              <a:t>Linear regression</a:t>
            </a:r>
          </a:p>
          <a:p>
            <a:pPr lvl="2"/>
            <a:r>
              <a:rPr lang="en-US" dirty="0" smtClean="0"/>
              <a:t>Test whether the dataset contains spatial correlation</a:t>
            </a:r>
          </a:p>
          <a:p>
            <a:pPr lvl="1"/>
            <a:r>
              <a:rPr lang="en-US" dirty="0" smtClean="0"/>
              <a:t>Spatial auto regression</a:t>
            </a:r>
          </a:p>
          <a:p>
            <a:pPr lvl="2"/>
            <a:r>
              <a:rPr lang="en-US" dirty="0" smtClean="0"/>
              <a:t>Lag model</a:t>
            </a:r>
          </a:p>
          <a:p>
            <a:pPr lvl="2"/>
            <a:r>
              <a:rPr lang="en-US" dirty="0" smtClean="0"/>
              <a:t>Error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Content Placeholder 11" descr="Screen Clippin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78342"/>
            <a:ext cx="4038600" cy="2268254"/>
          </a:xfrm>
        </p:spPr>
      </p:pic>
    </p:spTree>
    <p:extLst>
      <p:ext uri="{BB962C8B-B14F-4D97-AF65-F5344CB8AC3E}">
        <p14:creationId xmlns="" xmlns:p14="http://schemas.microsoft.com/office/powerpoint/2010/main" val="363710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4560"/>
            <a:ext cx="8366760" cy="462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993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auto-regression lag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4560"/>
            <a:ext cx="8349615" cy="461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040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Geographic Distribution</a:t>
            </a:r>
          </a:p>
          <a:p>
            <a:pPr lvl="1"/>
            <a:r>
              <a:rPr lang="en-US" dirty="0" smtClean="0"/>
              <a:t>Mean/median central</a:t>
            </a:r>
          </a:p>
          <a:p>
            <a:pPr lvl="1"/>
            <a:r>
              <a:rPr lang="en-US" dirty="0" smtClean="0"/>
              <a:t>Standard distance</a:t>
            </a:r>
          </a:p>
          <a:p>
            <a:pPr lvl="1"/>
            <a:r>
              <a:rPr lang="en-US" dirty="0" smtClean="0"/>
              <a:t>Distributional trends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191000" y="3124200"/>
            <a:ext cx="4422476" cy="2438400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4953000" y="3733800"/>
            <a:ext cx="1509155" cy="381000"/>
          </a:xfrm>
          <a:prstGeom prst="wedgeRectCallout">
            <a:avLst>
              <a:gd name="adj1" fmla="val 32017"/>
              <a:gd name="adj2" fmla="val 1123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Center Point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6462155" y="4724400"/>
            <a:ext cx="1615045" cy="609600"/>
          </a:xfrm>
          <a:prstGeom prst="wedgeRectCallout">
            <a:avLst>
              <a:gd name="adj1" fmla="val -47097"/>
              <a:gd name="adj2" fmla="val -887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Weighed Center Point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037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57812"/>
            <a:ext cx="8763000" cy="1423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are growing at a very fast pace</a:t>
            </a:r>
          </a:p>
          <a:p>
            <a:pPr lvl="1"/>
            <a:r>
              <a:rPr lang="en-US" dirty="0" smtClean="0"/>
              <a:t>Many functionalities are moving to online services</a:t>
            </a:r>
          </a:p>
          <a:p>
            <a:pPr lvl="1"/>
            <a:r>
              <a:rPr lang="en-US" dirty="0" smtClean="0"/>
              <a:t>Few online services are suitable for geospatial epidemiology</a:t>
            </a:r>
          </a:p>
          <a:p>
            <a:r>
              <a:rPr lang="en-US" dirty="0" err="1" smtClean="0"/>
              <a:t>TerraFly</a:t>
            </a:r>
            <a:r>
              <a:rPr lang="en-US" dirty="0" smtClean="0"/>
              <a:t> </a:t>
            </a:r>
            <a:r>
              <a:rPr lang="en-US" dirty="0" err="1" smtClean="0"/>
              <a:t>GeoCloud</a:t>
            </a:r>
            <a:endParaRPr lang="en-US" dirty="0" smtClean="0"/>
          </a:p>
          <a:p>
            <a:pPr lvl="1"/>
            <a:r>
              <a:rPr lang="en-US" dirty="0" smtClean="0"/>
              <a:t>Provides online spatial epidemiological analysis</a:t>
            </a:r>
          </a:p>
          <a:p>
            <a:pPr lvl="1"/>
            <a:r>
              <a:rPr lang="en-US" dirty="0" smtClean="0"/>
              <a:t>Easy to use, no programming knowledge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56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 Center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4560"/>
            <a:ext cx="8366760" cy="464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111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65" y="2819400"/>
            <a:ext cx="6534499" cy="3886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737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Geospatial Epidemiology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escribing and analyzing the geographic variations of disease spread</a:t>
            </a:r>
          </a:p>
          <a:p>
            <a:pPr lvl="1"/>
            <a:r>
              <a:rPr lang="en-US" dirty="0" smtClean="0"/>
              <a:t>Focus areas:</a:t>
            </a:r>
          </a:p>
          <a:p>
            <a:pPr lvl="2"/>
            <a:r>
              <a:rPr lang="en-US" dirty="0" smtClean="0"/>
              <a:t>Disease Mapping</a:t>
            </a:r>
          </a:p>
          <a:p>
            <a:pPr lvl="2"/>
            <a:r>
              <a:rPr lang="en-US" dirty="0" smtClean="0"/>
              <a:t>Geographic correlation studies</a:t>
            </a:r>
          </a:p>
          <a:p>
            <a:pPr lvl="2"/>
            <a:r>
              <a:rPr lang="en-US" dirty="0" smtClean="0"/>
              <a:t>Clustering, disease clusters, surveillance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714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 epidemiology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Disease maps</a:t>
            </a:r>
          </a:p>
          <a:p>
            <a:pPr lvl="1"/>
            <a:r>
              <a:rPr lang="en-US" dirty="0" smtClean="0"/>
              <a:t>Visualization of health and disease correlated to  geography, demographics, and environment</a:t>
            </a:r>
          </a:p>
          <a:p>
            <a:pPr lvl="1"/>
            <a:r>
              <a:rPr lang="en-US" dirty="0" smtClean="0"/>
              <a:t>Mortality maps, morbidity maps, standardized mortality/morbidity ratio(SMR) maps,  age-adjusted ratio maps</a:t>
            </a:r>
          </a:p>
          <a:p>
            <a:pPr lvl="1"/>
            <a:r>
              <a:rPr lang="en-US" dirty="0" smtClean="0"/>
              <a:t>Identifying </a:t>
            </a:r>
            <a:r>
              <a:rPr lang="en-US" smtClean="0"/>
              <a:t>areas having </a:t>
            </a:r>
            <a:r>
              <a:rPr lang="en-US" dirty="0" smtClean="0"/>
              <a:t>high risk of disease contagion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857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 epidemiology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Geographic correlation studies</a:t>
            </a:r>
          </a:p>
          <a:p>
            <a:pPr lvl="1"/>
            <a:r>
              <a:rPr lang="en-US" dirty="0" smtClean="0"/>
              <a:t>To understand the effect of various factors on the spread of diseases</a:t>
            </a:r>
          </a:p>
          <a:p>
            <a:pPr lvl="1"/>
            <a:r>
              <a:rPr lang="en-US" dirty="0" smtClean="0"/>
              <a:t>Factors may include geography, socioeconomics, demographics, and lifestyle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197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 epidemiology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Disease Clusters and Disease Surveillance</a:t>
            </a:r>
          </a:p>
          <a:p>
            <a:pPr lvl="1"/>
            <a:r>
              <a:rPr lang="en-US" dirty="0" smtClean="0"/>
              <a:t>Identifying groups that are at higher or lower risk of disease transmission</a:t>
            </a:r>
          </a:p>
          <a:p>
            <a:pPr lvl="1"/>
            <a:r>
              <a:rPr lang="en-US" dirty="0" smtClean="0"/>
              <a:t>Analyzing clusters can help discover relative factors of the disease</a:t>
            </a:r>
          </a:p>
          <a:p>
            <a:pPr lvl="1"/>
            <a:r>
              <a:rPr lang="en-US" dirty="0" smtClean="0"/>
              <a:t>Disease surveillance aims at monitoring the spread of disease and detecting outbreaks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4948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TerraFly</a:t>
            </a:r>
            <a:r>
              <a:rPr lang="en-US" dirty="0" smtClean="0"/>
              <a:t> </a:t>
            </a:r>
            <a:r>
              <a:rPr lang="en-US" dirty="0" err="1" smtClean="0"/>
              <a:t>GeoCloud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system combining several technologies</a:t>
            </a:r>
          </a:p>
          <a:p>
            <a:pPr lvl="1"/>
            <a:r>
              <a:rPr lang="en-US" dirty="0" err="1" smtClean="0"/>
              <a:t>TerraFly</a:t>
            </a:r>
            <a:r>
              <a:rPr lang="en-US" dirty="0" smtClean="0"/>
              <a:t> Map API</a:t>
            </a:r>
          </a:p>
          <a:p>
            <a:pPr lvl="1"/>
            <a:r>
              <a:rPr lang="en-US" dirty="0" err="1" smtClean="0"/>
              <a:t>MapQL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Provides several analysis functions</a:t>
            </a:r>
          </a:p>
          <a:p>
            <a:endParaRPr lang="en-US" dirty="0" smtClean="0"/>
          </a:p>
          <a:p>
            <a:r>
              <a:rPr lang="en-US" dirty="0" smtClean="0"/>
              <a:t>Visualize data on the map and with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Content Placeholder 10" descr="Screen Clippin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09358"/>
            <a:ext cx="4038600" cy="34062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30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 Epidemiology Analysis and Visualization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Integrated into </a:t>
            </a:r>
            <a:r>
              <a:rPr lang="en-US" dirty="0" err="1" smtClean="0"/>
              <a:t>TerraFly</a:t>
            </a:r>
            <a:r>
              <a:rPr lang="en-US" dirty="0" smtClean="0"/>
              <a:t> </a:t>
            </a:r>
            <a:r>
              <a:rPr lang="en-US" dirty="0" err="1" smtClean="0"/>
              <a:t>GeoCloud</a:t>
            </a:r>
            <a:endParaRPr lang="en-US" dirty="0" smtClean="0"/>
          </a:p>
          <a:p>
            <a:r>
              <a:rPr lang="en-US" dirty="0" smtClean="0"/>
              <a:t>Demographic census and socioeconomic datasets</a:t>
            </a:r>
          </a:p>
          <a:p>
            <a:r>
              <a:rPr lang="en-US" dirty="0" smtClean="0"/>
              <a:t>Tools provided:</a:t>
            </a:r>
          </a:p>
          <a:p>
            <a:pPr lvl="1"/>
            <a:r>
              <a:rPr lang="en-US" dirty="0" smtClean="0"/>
              <a:t>Disease mapping</a:t>
            </a:r>
          </a:p>
          <a:p>
            <a:pPr lvl="1"/>
            <a:r>
              <a:rPr lang="en-US" dirty="0" smtClean="0"/>
              <a:t>Disease cluster determination</a:t>
            </a:r>
          </a:p>
          <a:p>
            <a:pPr lvl="1"/>
            <a:r>
              <a:rPr lang="en-US" dirty="0" smtClean="0"/>
              <a:t>Geographic distribution measurement</a:t>
            </a:r>
          </a:p>
          <a:p>
            <a:pPr lvl="1"/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3" name="Content Placeholder 12"/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3567521"/>
            <a:ext cx="4038600" cy="18898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05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Disease mapping</a:t>
            </a:r>
          </a:p>
          <a:p>
            <a:pPr lvl="1"/>
            <a:r>
              <a:rPr lang="en-US" dirty="0" smtClean="0"/>
              <a:t>Displays disease spread information on a map with a direct summary</a:t>
            </a:r>
          </a:p>
          <a:p>
            <a:pPr lvl="1"/>
            <a:r>
              <a:rPr lang="en-US" dirty="0" smtClean="0"/>
              <a:t>Mortality/morbidity maps</a:t>
            </a:r>
          </a:p>
          <a:p>
            <a:pPr lvl="1"/>
            <a:r>
              <a:rPr lang="en-US" dirty="0" smtClean="0"/>
              <a:t>SMR maps:</a:t>
            </a:r>
          </a:p>
          <a:p>
            <a:pPr marL="704088" lvl="2" indent="0">
              <a:buNone/>
            </a:pPr>
            <a:r>
              <a:rPr lang="en-US" dirty="0" smtClean="0"/>
              <a:t>Ratio or percentage measuring the increase or decrease of mortality in a subarea compared to the entire area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003797"/>
            <a:ext cx="4038600" cy="30173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430A0-0D9C-4230-A85A-CA4F4BAA0A7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670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996</TotalTime>
  <Words>428</Words>
  <Application>Microsoft Office PowerPoint</Application>
  <PresentationFormat>全屏显示(4:3)</PresentationFormat>
  <Paragraphs>117</Paragraphs>
  <Slides>21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Urban</vt:lpstr>
      <vt:lpstr>TerraFly GeoHealth Public Health Analytics</vt:lpstr>
      <vt:lpstr>Introduction</vt:lpstr>
      <vt:lpstr>Background</vt:lpstr>
      <vt:lpstr>Geospatial epidemiology</vt:lpstr>
      <vt:lpstr>Geospatial epidemiology</vt:lpstr>
      <vt:lpstr>Geospatial epidemiology</vt:lpstr>
      <vt:lpstr>TerraFly GeoCloud</vt:lpstr>
      <vt:lpstr>Spatial Epidemiology Analysis and Visualization System</vt:lpstr>
      <vt:lpstr>Analysis and Visualization</vt:lpstr>
      <vt:lpstr>Disease map tool</vt:lpstr>
      <vt:lpstr>SMR map tool</vt:lpstr>
      <vt:lpstr>Analysis and Visualization</vt:lpstr>
      <vt:lpstr> Spatial Cluster tool</vt:lpstr>
      <vt:lpstr>HotSpot Analysis tool</vt:lpstr>
      <vt:lpstr>Cluster and Outlier Analysis</vt:lpstr>
      <vt:lpstr>Analysis and Visualization</vt:lpstr>
      <vt:lpstr>Linear Regression</vt:lpstr>
      <vt:lpstr>Spatial auto-regression lag model</vt:lpstr>
      <vt:lpstr>Analysis and Visualization</vt:lpstr>
      <vt:lpstr>Mean Center tool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fermin edrosa</dc:creator>
  <cp:lastModifiedBy>wanghuibo</cp:lastModifiedBy>
  <cp:revision>48</cp:revision>
  <dcterms:created xsi:type="dcterms:W3CDTF">2013-11-25T19:07:11Z</dcterms:created>
  <dcterms:modified xsi:type="dcterms:W3CDTF">2014-02-22T20:58:07Z</dcterms:modified>
</cp:coreProperties>
</file>